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9"/>
  </p:notesMasterIdLst>
  <p:sldIdLst>
    <p:sldId id="289" r:id="rId2"/>
    <p:sldId id="271" r:id="rId3"/>
    <p:sldId id="291" r:id="rId4"/>
    <p:sldId id="272" r:id="rId5"/>
    <p:sldId id="269" r:id="rId6"/>
    <p:sldId id="292" r:id="rId7"/>
    <p:sldId id="290" r:id="rId8"/>
    <p:sldId id="296" r:id="rId9"/>
    <p:sldId id="298" r:id="rId10"/>
    <p:sldId id="308" r:id="rId11"/>
    <p:sldId id="297" r:id="rId12"/>
    <p:sldId id="284" r:id="rId13"/>
    <p:sldId id="305" r:id="rId14"/>
    <p:sldId id="306" r:id="rId15"/>
    <p:sldId id="277" r:id="rId16"/>
    <p:sldId id="299" r:id="rId17"/>
    <p:sldId id="282" r:id="rId18"/>
    <p:sldId id="270" r:id="rId19"/>
    <p:sldId id="287" r:id="rId20"/>
    <p:sldId id="288" r:id="rId21"/>
    <p:sldId id="283" r:id="rId22"/>
    <p:sldId id="285" r:id="rId23"/>
    <p:sldId id="303" r:id="rId24"/>
    <p:sldId id="279" r:id="rId25"/>
    <p:sldId id="286" r:id="rId26"/>
    <p:sldId id="278" r:id="rId27"/>
    <p:sldId id="309" r:id="rId28"/>
    <p:sldId id="275" r:id="rId29"/>
    <p:sldId id="273" r:id="rId30"/>
    <p:sldId id="304" r:id="rId31"/>
    <p:sldId id="274" r:id="rId32"/>
    <p:sldId id="276" r:id="rId33"/>
    <p:sldId id="293" r:id="rId34"/>
    <p:sldId id="294" r:id="rId35"/>
    <p:sldId id="310" r:id="rId36"/>
    <p:sldId id="281" r:id="rId37"/>
    <p:sldId id="302" r:id="rId38"/>
  </p:sldIdLst>
  <p:sldSz cx="9906000" cy="6858000" type="A4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8">
          <p15:clr>
            <a:srgbClr val="A4A3A4"/>
          </p15:clr>
        </p15:guide>
        <p15:guide id="2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3" autoAdjust="0"/>
    <p:restoredTop sz="94660"/>
  </p:normalViewPr>
  <p:slideViewPr>
    <p:cSldViewPr>
      <p:cViewPr varScale="1">
        <p:scale>
          <a:sx n="118" d="100"/>
          <a:sy n="118" d="100"/>
        </p:scale>
        <p:origin x="1704" y="192"/>
      </p:cViewPr>
      <p:guideLst>
        <p:guide orient="horz" pos="48"/>
        <p:guide pos="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fld id="{6E0168B7-188C-C14C-9E63-18963D9BAF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pitchFamily="-103" charset="0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pitchFamily="-103" charset="0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pitchFamily="-103" charset="0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pitchFamily="-103" charset="0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pitchFamily="-103" charset="0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62CF4340-6111-4C41-9636-2ABDFE440710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168B7-188C-C14C-9E63-18963D9BAF0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914400"/>
            <a:ext cx="3059113" cy="2824163"/>
          </a:xfrm>
          <a:prstGeom prst="rect">
            <a:avLst/>
          </a:prstGeom>
          <a:solidFill>
            <a:srgbClr val="ADADA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dirty="0">
                <a:solidFill>
                  <a:srgbClr val="00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&lt;Insert Picture Here&gt;</a:t>
            </a:r>
          </a:p>
        </p:txBody>
      </p:sp>
      <p:pic>
        <p:nvPicPr>
          <p:cNvPr id="5" name="Picture 3" descr="Tall R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90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Wide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5" y="914400"/>
            <a:ext cx="585787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Oracle_Logo_485C.jpg                                           00104BF0Macintosh HD                   BE05FFEF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313" y="4338638"/>
            <a:ext cx="3170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0021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908050" y="4800600"/>
            <a:ext cx="8420100" cy="860425"/>
          </a:xfrm>
        </p:spPr>
        <p:txBody>
          <a:bodyPr lIns="91440" tIns="45720" rIns="91440" bIns="45720"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0022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08050" y="5715000"/>
            <a:ext cx="6934200" cy="762000"/>
          </a:xfrm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9138" y="304800"/>
            <a:ext cx="2108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304800"/>
            <a:ext cx="6173788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220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172200"/>
            <a:ext cx="9906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mall Red Square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746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600200"/>
            <a:ext cx="81661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63613" y="304800"/>
            <a:ext cx="82137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8998" name="Rectangle 6"/>
          <p:cNvSpPr>
            <a:spLocks noChangeArrowheads="1"/>
          </p:cNvSpPr>
          <p:nvPr/>
        </p:nvSpPr>
        <p:spPr bwMode="auto">
          <a:xfrm>
            <a:off x="0" y="6172200"/>
            <a:ext cx="9906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pic>
        <p:nvPicPr>
          <p:cNvPr id="1031" name="Picture 7" descr="Oracle WHITE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55000" y="6226175"/>
            <a:ext cx="1027113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900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5100" y="6553200"/>
            <a:ext cx="9575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b="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9001" name="Text Box 9"/>
          <p:cNvSpPr txBox="1">
            <a:spLocks noChangeArrowheads="1"/>
          </p:cNvSpPr>
          <p:nvPr/>
        </p:nvSpPr>
        <p:spPr bwMode="auto">
          <a:xfrm>
            <a:off x="9356725" y="6154738"/>
            <a:ext cx="45243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4D28A034-CDA2-234F-A696-00475A23D040}" type="slidenum">
              <a:rPr lang="en-US" sz="1200" b="0">
                <a:solidFill>
                  <a:schemeClr val="bg1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pPr>
                <a:defRPr/>
              </a:pPr>
              <a:t>‹#›</a:t>
            </a:fld>
            <a:endParaRPr lang="en-US" sz="1200" b="0" dirty="0">
              <a:solidFill>
                <a:schemeClr val="bg1"/>
              </a:solidFill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103" charset="-128"/>
          <a:cs typeface="ＭＳ Ｐゴシック" pitchFamily="-10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103" charset="-128"/>
          <a:cs typeface="ＭＳ Ｐゴシック" pitchFamily="-10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103" charset="-128"/>
          <a:cs typeface="ＭＳ Ｐゴシック" pitchFamily="-10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103" charset="-128"/>
          <a:cs typeface="ＭＳ Ｐゴシック" pitchFamily="-10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103" charset="-128"/>
          <a:cs typeface="ＭＳ Ｐゴシック" pitchFamily="-10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marL="227013" indent="-2270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ＭＳ Ｐゴシック" pitchFamily="-103" charset="-128"/>
          <a:cs typeface="ＭＳ Ｐゴシック" pitchFamily="-103" charset="-128"/>
        </a:defRPr>
      </a:lvl1pPr>
      <a:lvl2pPr marL="56991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2pPr>
      <a:lvl3pPr marL="914400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3pPr>
      <a:lvl4pPr marL="1258888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4pPr>
      <a:lvl5pPr marL="16017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5pPr>
      <a:lvl6pPr marL="20589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5161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9733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4305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NULL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nology.amis.nl/2013/06/29/how-to-create-a-virtual-box-vm-with-oracle-enterprise-linux-inside-a-dummy-guide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rtualbox.org" TargetMode="External"/><Relationship Id="rId3" Type="http://schemas.openxmlformats.org/officeDocument/2006/relationships/hyperlink" Target="https://www.virtualbox.org/manual/UserManual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 dirty="0" smtClean="0"/>
              <a:t> Using the Virtual Machine</a:t>
            </a:r>
            <a:endParaRPr lang="en-US" sz="3200" dirty="0"/>
          </a:p>
        </p:txBody>
      </p:sp>
      <p:pic>
        <p:nvPicPr>
          <p:cNvPr id="15364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f2f236c-MEDIUM-2276279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688" b="31250"/>
          <a:stretch>
            <a:fillRect/>
          </a:stretch>
        </p:blipFill>
        <p:spPr>
          <a:xfrm>
            <a:off x="838200" y="109135"/>
            <a:ext cx="8510338" cy="606306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71600"/>
            <a:ext cx="3973376" cy="3962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6248400" y="4876800"/>
            <a:ext cx="990600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688" b="31250"/>
          <a:stretch>
            <a:fillRect/>
          </a:stretch>
        </p:blipFill>
        <p:spPr>
          <a:xfrm>
            <a:off x="838200" y="96252"/>
            <a:ext cx="8547185" cy="608931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take a “Snapshot” at any point during the life of your VM.</a:t>
            </a:r>
          </a:p>
          <a:p>
            <a:r>
              <a:rPr lang="en-US" dirty="0" smtClean="0"/>
              <a:t>This saves the complete state of your machine</a:t>
            </a:r>
          </a:p>
          <a:p>
            <a:r>
              <a:rPr lang="en-US" dirty="0" smtClean="0"/>
              <a:t>You can then go back to a previous snapshot (= state).</a:t>
            </a:r>
          </a:p>
          <a:p>
            <a:endParaRPr lang="en-US" dirty="0" smtClean="0"/>
          </a:p>
          <a:p>
            <a:r>
              <a:rPr lang="en-US" b="1" dirty="0" smtClean="0"/>
              <a:t>Suggestion: </a:t>
            </a:r>
            <a:r>
              <a:rPr lang="en-US" dirty="0" smtClean="0"/>
              <a:t>take a snapshot immediately after importing the VM</a:t>
            </a:r>
          </a:p>
          <a:p>
            <a:r>
              <a:rPr lang="en-US" dirty="0" smtClean="0"/>
              <a:t>You can then go back to the original state without re-importing the entire machine from the OVA.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063" b="31000"/>
          <a:stretch>
            <a:fillRect/>
          </a:stretch>
        </p:blipFill>
        <p:spPr>
          <a:xfrm>
            <a:off x="838200" y="100819"/>
            <a:ext cx="8534400" cy="603972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7848600" y="685800"/>
            <a:ext cx="1371600" cy="60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62000" y="1295400"/>
            <a:ext cx="2743200" cy="60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657600" y="1446768"/>
            <a:ext cx="440195" cy="3058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39219" b="32000"/>
          <a:stretch>
            <a:fillRect/>
          </a:stretch>
        </p:blipFill>
        <p:spPr>
          <a:xfrm>
            <a:off x="838201" y="76201"/>
            <a:ext cx="8610600" cy="60207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3828710" y="1524432"/>
            <a:ext cx="3180676" cy="60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982080" y="4660864"/>
            <a:ext cx="1051270" cy="5491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Shared Folders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295400"/>
            <a:ext cx="8166100" cy="4800600"/>
          </a:xfrm>
        </p:spPr>
        <p:txBody>
          <a:bodyPr/>
          <a:lstStyle/>
          <a:p>
            <a:r>
              <a:rPr lang="en-US" dirty="0" smtClean="0"/>
              <a:t>Required to share workshop files with the VM</a:t>
            </a:r>
          </a:p>
          <a:p>
            <a:r>
              <a:rPr lang="en-US" dirty="0" smtClean="0"/>
              <a:t>Do this </a:t>
            </a:r>
            <a:r>
              <a:rPr lang="en-US" b="1" dirty="0" smtClean="0">
                <a:solidFill>
                  <a:srgbClr val="FF0000"/>
                </a:solidFill>
              </a:rPr>
              <a:t>before </a:t>
            </a:r>
            <a:r>
              <a:rPr lang="en-US" dirty="0" smtClean="0"/>
              <a:t>booting your VM</a:t>
            </a:r>
          </a:p>
          <a:p>
            <a:endParaRPr lang="en-US" dirty="0" smtClean="0"/>
          </a:p>
          <a:p>
            <a:pPr>
              <a:buFont typeface="Wingdings" charset="2"/>
              <a:buChar char="ü"/>
            </a:pPr>
            <a:r>
              <a:rPr lang="en-US" dirty="0" smtClean="0"/>
              <a:t>Click on “Settings”, then “Shared Folders”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Click “+” to create a new share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Select the host folder to share with your guest VM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Choose folder “</a:t>
            </a:r>
            <a:r>
              <a:rPr lang="en-US" b="1" dirty="0" err="1" smtClean="0"/>
              <a:t>Workshop_Files</a:t>
            </a:r>
            <a:r>
              <a:rPr lang="en-US" dirty="0" smtClean="0"/>
              <a:t>” (contains all files and scripts)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Tick “Auto mount” so the share mounts automatically on next boot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Files are available inside your VM as</a:t>
            </a:r>
          </a:p>
          <a:p>
            <a:pPr lvl="1"/>
            <a:r>
              <a:rPr lang="en-US" dirty="0" smtClean="0"/>
              <a:t>/media/</a:t>
            </a:r>
            <a:r>
              <a:rPr lang="en-US" dirty="0" err="1" smtClean="0"/>
              <a:t>sf_Workshop_Files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219" b="31250"/>
          <a:stretch>
            <a:fillRect/>
          </a:stretch>
        </p:blipFill>
        <p:spPr>
          <a:xfrm>
            <a:off x="862012" y="76200"/>
            <a:ext cx="8586788" cy="60703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3124200" y="2819400"/>
            <a:ext cx="3200400" cy="304800"/>
          </a:xfrm>
          <a:prstGeom prst="roundRect">
            <a:avLst>
              <a:gd name="adj" fmla="val 6799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305800" y="1752600"/>
            <a:ext cx="457200" cy="4079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038600" y="3733800"/>
            <a:ext cx="1295400" cy="304800"/>
          </a:xfrm>
          <a:prstGeom prst="roundRect">
            <a:avLst>
              <a:gd name="adj" fmla="val 6799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867400" y="609600"/>
            <a:ext cx="1143000" cy="60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Shared Folders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on a running VM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ONLY needed when adding shared folders on an already running VM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This is NOT needed if you define the shared folders </a:t>
            </a:r>
            <a:r>
              <a:rPr lang="en-US" b="1" dirty="0" smtClean="0">
                <a:solidFill>
                  <a:srgbClr val="FF1414"/>
                </a:solidFill>
              </a:rPr>
              <a:t>BEFORE </a:t>
            </a:r>
            <a:r>
              <a:rPr lang="en-US" b="1" dirty="0" smtClean="0"/>
              <a:t>booting the VM!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2600077"/>
            <a:ext cx="9448800" cy="12362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b="0" dirty="0" err="1" smtClean="0">
                <a:latin typeface="Menlo Regular"/>
                <a:cs typeface="Menlo Regular"/>
              </a:rPr>
              <a:t>sudo</a:t>
            </a:r>
            <a:r>
              <a:rPr lang="en-US" b="0" dirty="0" smtClean="0">
                <a:latin typeface="Menlo Regular"/>
                <a:cs typeface="Menlo Regular"/>
              </a:rPr>
              <a:t> </a:t>
            </a:r>
            <a:r>
              <a:rPr lang="en-US" b="0" dirty="0" err="1" smtClean="0">
                <a:latin typeface="Menlo Regular"/>
                <a:cs typeface="Menlo Regular"/>
              </a:rPr>
              <a:t>mkdir</a:t>
            </a:r>
            <a:r>
              <a:rPr lang="en-US" b="0" dirty="0" smtClean="0">
                <a:latin typeface="Menlo Regular"/>
                <a:cs typeface="Menlo Regular"/>
              </a:rPr>
              <a:t> /media/</a:t>
            </a:r>
            <a:r>
              <a:rPr lang="en-US" b="0" dirty="0" err="1" smtClean="0">
                <a:latin typeface="Menlo Regular"/>
                <a:cs typeface="Menlo Regular"/>
              </a:rPr>
              <a:t>sf_Workshop_Files</a:t>
            </a:r>
            <a:endParaRPr lang="en-US" b="0" dirty="0" smtClean="0">
              <a:latin typeface="Menlo Regular"/>
              <a:cs typeface="Menlo Regular"/>
            </a:endParaRPr>
          </a:p>
          <a:p>
            <a:pPr algn="l"/>
            <a:r>
              <a:rPr lang="en-US" b="0" dirty="0" err="1" smtClean="0">
                <a:latin typeface="Menlo Regular"/>
                <a:cs typeface="Menlo Regular"/>
              </a:rPr>
              <a:t>sudo</a:t>
            </a:r>
            <a:r>
              <a:rPr lang="en-US" b="0" dirty="0" smtClean="0">
                <a:latin typeface="Menlo Regular"/>
                <a:cs typeface="Menlo Regular"/>
              </a:rPr>
              <a:t> mount -</a:t>
            </a:r>
            <a:r>
              <a:rPr lang="en-US" b="0" dirty="0" err="1" smtClean="0">
                <a:latin typeface="Menlo Regular"/>
                <a:cs typeface="Menlo Regular"/>
              </a:rPr>
              <a:t>t</a:t>
            </a:r>
            <a:r>
              <a:rPr lang="en-US" b="0" dirty="0" smtClean="0">
                <a:latin typeface="Menlo Regular"/>
                <a:cs typeface="Menlo Regular"/>
              </a:rPr>
              <a:t> </a:t>
            </a:r>
            <a:r>
              <a:rPr lang="en-US" b="0" dirty="0" err="1" smtClean="0">
                <a:latin typeface="Menlo Regular"/>
                <a:cs typeface="Menlo Regular"/>
              </a:rPr>
              <a:t>vboxsf</a:t>
            </a:r>
            <a:r>
              <a:rPr lang="en-US" b="0" dirty="0" smtClean="0">
                <a:latin typeface="Menlo Regular"/>
                <a:cs typeface="Menlo Regular"/>
              </a:rPr>
              <a:t> -</a:t>
            </a:r>
            <a:r>
              <a:rPr lang="en-US" b="0" dirty="0" err="1" smtClean="0">
                <a:latin typeface="Menlo Regular"/>
                <a:cs typeface="Menlo Regular"/>
              </a:rPr>
              <a:t>o</a:t>
            </a:r>
            <a:r>
              <a:rPr lang="en-US" b="0" dirty="0" smtClean="0">
                <a:latin typeface="Menlo Regular"/>
                <a:cs typeface="Menlo Regular"/>
              </a:rPr>
              <a:t> </a:t>
            </a:r>
            <a:r>
              <a:rPr lang="en-US" b="0" dirty="0" err="1" smtClean="0">
                <a:latin typeface="Menlo Regular"/>
                <a:cs typeface="Menlo Regular"/>
              </a:rPr>
              <a:t>gid</a:t>
            </a:r>
            <a:r>
              <a:rPr lang="en-US" b="0" dirty="0" smtClean="0">
                <a:latin typeface="Menlo Regular"/>
                <a:cs typeface="Menlo Regular"/>
              </a:rPr>
              <a:t>=</a:t>
            </a:r>
            <a:r>
              <a:rPr lang="en-US" b="0" dirty="0" err="1" smtClean="0">
                <a:latin typeface="Menlo Regular"/>
                <a:cs typeface="Menlo Regular"/>
              </a:rPr>
              <a:t>vboxsf,dmode</a:t>
            </a:r>
            <a:r>
              <a:rPr lang="en-US" b="0" dirty="0" smtClean="0">
                <a:latin typeface="Menlo Regular"/>
                <a:cs typeface="Menlo Regular"/>
              </a:rPr>
              <a:t>=770,fmode=770 \</a:t>
            </a:r>
          </a:p>
          <a:p>
            <a:pPr algn="l"/>
            <a:r>
              <a:rPr lang="en-US" b="0" dirty="0" smtClean="0">
                <a:latin typeface="Menlo Regular"/>
                <a:cs typeface="Menlo Regular"/>
              </a:rPr>
              <a:t>  </a:t>
            </a:r>
            <a:r>
              <a:rPr lang="en-US" b="0" dirty="0" err="1" smtClean="0">
                <a:latin typeface="Menlo Regular"/>
                <a:cs typeface="Menlo Regular"/>
              </a:rPr>
              <a:t>Workshop_Files</a:t>
            </a:r>
            <a:r>
              <a:rPr lang="en-US" b="0" dirty="0" smtClean="0">
                <a:latin typeface="Menlo Regular"/>
                <a:cs typeface="Menlo Regular"/>
              </a:rPr>
              <a:t> /media/</a:t>
            </a:r>
            <a:r>
              <a:rPr lang="en-US" b="0" dirty="0" err="1" smtClean="0">
                <a:latin typeface="Menlo Regular"/>
                <a:cs typeface="Menlo Regular"/>
              </a:rPr>
              <a:t>sf_Workshop_Files</a:t>
            </a:r>
            <a:endParaRPr lang="en-US" b="0" dirty="0" smtClean="0">
              <a:latin typeface="Menlo Regular"/>
              <a:cs typeface="Menlo Regular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8213725" cy="941388"/>
          </a:xfrm>
        </p:spPr>
        <p:txBody>
          <a:bodyPr/>
          <a:lstStyle/>
          <a:p>
            <a:r>
              <a:rPr lang="en-US" dirty="0" smtClean="0"/>
              <a:t>Starting the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en-US" dirty="0" smtClean="0"/>
              <a:t>Start </a:t>
            </a:r>
            <a:r>
              <a:rPr lang="en-US" dirty="0" err="1" smtClean="0"/>
              <a:t>VirtualBox</a:t>
            </a:r>
            <a:r>
              <a:rPr lang="en-US" dirty="0" smtClean="0"/>
              <a:t> Manager</a:t>
            </a:r>
          </a:p>
          <a:p>
            <a:r>
              <a:rPr lang="en-US" dirty="0" smtClean="0"/>
              <a:t>Select virtual machine to start and click green start arrow.</a:t>
            </a:r>
          </a:p>
          <a:p>
            <a:pPr lvl="1"/>
            <a:r>
              <a:rPr lang="en-US" dirty="0" smtClean="0"/>
              <a:t>Or just double-click the machine</a:t>
            </a:r>
          </a:p>
          <a:p>
            <a:r>
              <a:rPr lang="en-US" dirty="0" smtClean="0"/>
              <a:t>The machine now boots and waits for a user and password</a:t>
            </a:r>
          </a:p>
          <a:p>
            <a:r>
              <a:rPr lang="en-US" dirty="0" smtClean="0"/>
              <a:t>Use user “spatial” and password “spatial”</a:t>
            </a:r>
          </a:p>
          <a:p>
            <a:r>
              <a:rPr lang="en-US" dirty="0" smtClean="0"/>
              <a:t>Files for the workshop will be in</a:t>
            </a:r>
          </a:p>
          <a:p>
            <a:pPr lvl="1">
              <a:buNone/>
            </a:pPr>
            <a:r>
              <a:rPr lang="en-US" sz="1800" dirty="0" smtClean="0">
                <a:latin typeface="Menlo Regular"/>
                <a:cs typeface="Menlo Regular"/>
              </a:rPr>
              <a:t>/media/</a:t>
            </a:r>
            <a:r>
              <a:rPr lang="en-US" sz="1800" dirty="0" err="1" smtClean="0">
                <a:latin typeface="Menlo Regular"/>
                <a:cs typeface="Menlo Regular"/>
              </a:rPr>
              <a:t>sf_Workshop_Files</a:t>
            </a:r>
            <a:endParaRPr lang="en-US" sz="1800" dirty="0" smtClean="0">
              <a:latin typeface="Menlo Regular"/>
              <a:cs typeface="Menlo Regular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1912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Requirements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143000"/>
            <a:ext cx="9067800" cy="4953000"/>
          </a:xfrm>
        </p:spPr>
        <p:txBody>
          <a:bodyPr/>
          <a:lstStyle/>
          <a:p>
            <a:r>
              <a:rPr lang="en-US" dirty="0" smtClean="0"/>
              <a:t>Hardware must </a:t>
            </a:r>
            <a:r>
              <a:rPr lang="en-US" b="1" dirty="0" smtClean="0"/>
              <a:t>support virtualization !</a:t>
            </a:r>
          </a:p>
          <a:p>
            <a:pPr lvl="1"/>
            <a:r>
              <a:rPr lang="en-US" dirty="0" smtClean="0"/>
              <a:t>Not all Windows PC do so!</a:t>
            </a:r>
          </a:p>
          <a:p>
            <a:pPr lvl="1"/>
            <a:r>
              <a:rPr lang="en-US" dirty="0" smtClean="0"/>
              <a:t>If no support: “</a:t>
            </a:r>
            <a:r>
              <a:rPr lang="en-US" i="1" dirty="0" err="1" smtClean="0"/>
              <a:t>vt-x/amd-v</a:t>
            </a:r>
            <a:r>
              <a:rPr lang="en-US" i="1" dirty="0" smtClean="0"/>
              <a:t> hardware acceleration is not available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Or “</a:t>
            </a:r>
            <a:r>
              <a:rPr lang="en-US" i="1" dirty="0" smtClean="0"/>
              <a:t>this kernel requires an x86-64 CPU, but only detects an i686 CPU, unable to boot</a:t>
            </a:r>
            <a:r>
              <a:rPr lang="en-US" dirty="0" smtClean="0"/>
              <a:t>“</a:t>
            </a:r>
          </a:p>
          <a:p>
            <a:r>
              <a:rPr lang="en-US" dirty="0" smtClean="0"/>
              <a:t>Virtualization support must be </a:t>
            </a:r>
            <a:r>
              <a:rPr lang="en-US" b="1" dirty="0" smtClean="0"/>
              <a:t>enabled in your BIOS</a:t>
            </a:r>
          </a:p>
          <a:p>
            <a:r>
              <a:rPr lang="en-US" dirty="0" smtClean="0"/>
              <a:t>Works best on a </a:t>
            </a:r>
            <a:r>
              <a:rPr lang="en-US" b="1" dirty="0" smtClean="0"/>
              <a:t>64bit</a:t>
            </a:r>
            <a:r>
              <a:rPr lang="en-US" dirty="0" smtClean="0"/>
              <a:t> OS </a:t>
            </a:r>
          </a:p>
          <a:p>
            <a:pPr lvl="1"/>
            <a:r>
              <a:rPr lang="en-US" dirty="0" smtClean="0"/>
              <a:t>May not work with a 32bit OS!</a:t>
            </a:r>
          </a:p>
          <a:p>
            <a:endParaRPr lang="en-US" dirty="0" smtClean="0"/>
          </a:p>
          <a:p>
            <a:r>
              <a:rPr lang="en-US" dirty="0" smtClean="0"/>
              <a:t>Needs adequate resources on your host!</a:t>
            </a:r>
          </a:p>
          <a:p>
            <a:r>
              <a:rPr lang="en-US" dirty="0" smtClean="0"/>
              <a:t>Minimum </a:t>
            </a:r>
            <a:r>
              <a:rPr lang="en-US" b="1" dirty="0" smtClean="0"/>
              <a:t>4GB RAM</a:t>
            </a:r>
          </a:p>
          <a:p>
            <a:r>
              <a:rPr lang="en-US" b="1" dirty="0" smtClean="0"/>
              <a:t>20 GB </a:t>
            </a:r>
            <a:r>
              <a:rPr lang="en-US" dirty="0" smtClean="0"/>
              <a:t>available disk space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rtualBox_Spatial-Workshop Full_22_11_2015_13_04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1912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Starting the VM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your hardware </a:t>
            </a:r>
            <a:r>
              <a:rPr lang="en-US" b="1" dirty="0" smtClean="0"/>
              <a:t>support virtualization </a:t>
            </a:r>
            <a:r>
              <a:rPr lang="en-US" dirty="0" smtClean="0"/>
              <a:t>?</a:t>
            </a:r>
          </a:p>
          <a:p>
            <a:r>
              <a:rPr lang="en-US" dirty="0" smtClean="0"/>
              <a:t>On some Windows PC it may be necessary to </a:t>
            </a:r>
            <a:r>
              <a:rPr lang="en-US" b="1" dirty="0" smtClean="0"/>
              <a:t>enable virtualization</a:t>
            </a:r>
            <a:r>
              <a:rPr lang="en-US" dirty="0" smtClean="0"/>
              <a:t> in the BIOS.</a:t>
            </a:r>
          </a:p>
          <a:p>
            <a:r>
              <a:rPr lang="en-US" dirty="0" smtClean="0"/>
              <a:t>Running a 64-bit VM on 32-bit OS/hardware is </a:t>
            </a:r>
            <a:r>
              <a:rPr lang="en-US" b="1" dirty="0" smtClean="0"/>
              <a:t>sometimes </a:t>
            </a:r>
            <a:r>
              <a:rPr lang="en-US" dirty="0" smtClean="0"/>
              <a:t>possible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your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8553450" cy="4343400"/>
          </a:xfrm>
        </p:spPr>
        <p:txBody>
          <a:bodyPr/>
          <a:lstStyle/>
          <a:p>
            <a:r>
              <a:rPr lang="en-US" dirty="0" smtClean="0"/>
              <a:t>The Virtual Machine is setup to use a </a:t>
            </a:r>
            <a:r>
              <a:rPr lang="en-US" b="1" dirty="0" smtClean="0"/>
              <a:t>US Qwerty</a:t>
            </a:r>
            <a:r>
              <a:rPr lang="en-US" dirty="0" smtClean="0"/>
              <a:t> keyboard</a:t>
            </a:r>
          </a:p>
          <a:p>
            <a:r>
              <a:rPr lang="en-US" dirty="0" smtClean="0"/>
              <a:t>If your keyboard is different, change the setting </a:t>
            </a:r>
            <a:r>
              <a:rPr lang="en-US" b="1" dirty="0" smtClean="0">
                <a:solidFill>
                  <a:srgbClr val="FF0000"/>
                </a:solidFill>
              </a:rPr>
              <a:t>inside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the VM</a:t>
            </a:r>
          </a:p>
          <a:p>
            <a:endParaRPr lang="en-US" dirty="0" smtClean="0"/>
          </a:p>
          <a:p>
            <a:pPr>
              <a:buFont typeface="Wingdings" charset="2"/>
              <a:buChar char="ü"/>
            </a:pPr>
            <a:r>
              <a:rPr lang="en-US" dirty="0" smtClean="0"/>
              <a:t>Go to System/Preferences/Keyboard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Tab “Layouts”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Click “Add” and choose the appropriate layout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Tick “Default” against your preferred layout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Applies to new processes only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19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0781" t="16250" r="30312" b="18827"/>
          <a:stretch>
            <a:fillRect/>
          </a:stretch>
        </p:blipFill>
        <p:spPr>
          <a:xfrm>
            <a:off x="5257800" y="1191658"/>
            <a:ext cx="4191000" cy="437094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scripts on the desktop of user spatial:</a:t>
            </a:r>
          </a:p>
          <a:p>
            <a:pPr lvl="1"/>
            <a:r>
              <a:rPr lang="en-US" dirty="0" smtClean="0"/>
              <a:t>startup-db</a:t>
            </a:r>
          </a:p>
          <a:p>
            <a:pPr lvl="1"/>
            <a:r>
              <a:rPr lang="en-US" dirty="0" smtClean="0"/>
              <a:t>shutdown-db</a:t>
            </a:r>
          </a:p>
          <a:p>
            <a:pPr lvl="1"/>
            <a:r>
              <a:rPr lang="en-US" dirty="0" smtClean="0"/>
              <a:t>start-listener</a:t>
            </a:r>
          </a:p>
          <a:p>
            <a:pPr lvl="1"/>
            <a:r>
              <a:rPr lang="en-US" dirty="0" smtClean="0"/>
              <a:t>stop-listener</a:t>
            </a:r>
          </a:p>
          <a:p>
            <a:r>
              <a:rPr lang="en-US" dirty="0" smtClean="0"/>
              <a:t>Double click, then “Run in terminal”</a:t>
            </a:r>
          </a:p>
          <a:p>
            <a:endParaRPr lang="en-US" dirty="0" smtClean="0"/>
          </a:p>
          <a:p>
            <a:r>
              <a:rPr lang="en-US" dirty="0" smtClean="0"/>
              <a:t>To start the database automatically on boot</a:t>
            </a:r>
          </a:p>
          <a:p>
            <a:pPr lvl="1"/>
            <a:r>
              <a:rPr lang="en-US" dirty="0" smtClean="0"/>
              <a:t>Modify </a:t>
            </a:r>
            <a:r>
              <a:rPr lang="en-US" b="1" dirty="0" smtClean="0"/>
              <a:t>/etc/</a:t>
            </a:r>
            <a:r>
              <a:rPr lang="en-US" b="1" dirty="0" err="1" smtClean="0"/>
              <a:t>oratab</a:t>
            </a:r>
            <a:endParaRPr lang="en-US" b="1" dirty="0" smtClean="0"/>
          </a:p>
          <a:p>
            <a:pPr lvl="1">
              <a:buNone/>
            </a:pPr>
            <a:r>
              <a:rPr lang="en-US" dirty="0" smtClean="0"/>
              <a:t>﻿</a:t>
            </a:r>
            <a:r>
              <a:rPr lang="en-US" sz="1600" dirty="0" smtClean="0">
                <a:latin typeface="Menlo Regular"/>
                <a:cs typeface="Menlo Regular"/>
              </a:rPr>
              <a:t>orcl122:/home/oracle/app/oracle/product/12.2.0/dbhome_1:</a:t>
            </a:r>
            <a:r>
              <a:rPr lang="en-US" sz="1600" b="1" dirty="0" smtClean="0">
                <a:solidFill>
                  <a:srgbClr val="FF0000"/>
                </a:solidFill>
                <a:latin typeface="Menlo Regular"/>
                <a:cs typeface="Menlo Regular"/>
              </a:rPr>
              <a:t>Y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err="1" smtClean="0"/>
              <a:t>﻿</a:t>
            </a:r>
            <a:endParaRPr lang="en-US" b="1" dirty="0" smtClean="0">
              <a:latin typeface="Menlo Regular"/>
              <a:cs typeface="Menlo Regular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the Network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virtual network adapter eth0 is not active by default</a:t>
            </a:r>
          </a:p>
          <a:p>
            <a:r>
              <a:rPr lang="en-US" dirty="0" smtClean="0"/>
              <a:t>Enable it after each boot/restart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 use the command line:</a:t>
            </a:r>
          </a:p>
          <a:p>
            <a:endParaRPr lang="en-US" dirty="0"/>
          </a:p>
        </p:txBody>
      </p:sp>
      <p:pic>
        <p:nvPicPr>
          <p:cNvPr id="8" name="Picture 7" descr="s1.png"/>
          <p:cNvPicPr>
            <a:picLocks noChangeAspect="1"/>
          </p:cNvPicPr>
          <p:nvPr/>
        </p:nvPicPr>
        <p:blipFill>
          <a:blip r:embed="rId2"/>
          <a:srcRect l="71538" r="9423" b="77846"/>
          <a:stretch>
            <a:fillRect/>
          </a:stretch>
        </p:blipFill>
        <p:spPr>
          <a:xfrm>
            <a:off x="762000" y="2590800"/>
            <a:ext cx="188595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s2.png"/>
          <p:cNvPicPr>
            <a:picLocks noChangeAspect="1"/>
          </p:cNvPicPr>
          <p:nvPr/>
        </p:nvPicPr>
        <p:blipFill>
          <a:blip r:embed="rId3"/>
          <a:srcRect l="71538" r="9423" b="77846"/>
          <a:stretch>
            <a:fillRect/>
          </a:stretch>
        </p:blipFill>
        <p:spPr>
          <a:xfrm>
            <a:off x="2978150" y="2590800"/>
            <a:ext cx="188595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s3.png"/>
          <p:cNvPicPr>
            <a:picLocks noChangeAspect="1"/>
          </p:cNvPicPr>
          <p:nvPr/>
        </p:nvPicPr>
        <p:blipFill>
          <a:blip r:embed="rId4"/>
          <a:srcRect l="71538" r="9423" b="77846"/>
          <a:stretch>
            <a:fillRect/>
          </a:stretch>
        </p:blipFill>
        <p:spPr>
          <a:xfrm>
            <a:off x="5194300" y="2590800"/>
            <a:ext cx="188595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s4.png"/>
          <p:cNvPicPr>
            <a:picLocks noChangeAspect="1"/>
          </p:cNvPicPr>
          <p:nvPr/>
        </p:nvPicPr>
        <p:blipFill>
          <a:blip r:embed="rId5"/>
          <a:srcRect l="71538" r="9423" b="77846"/>
          <a:stretch>
            <a:fillRect/>
          </a:stretch>
        </p:blipFill>
        <p:spPr>
          <a:xfrm>
            <a:off x="7410450" y="2590800"/>
            <a:ext cx="188595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685800" y="4821754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sudo</a:t>
            </a:r>
            <a:r>
              <a:rPr lang="en-US" sz="1800" b="0" dirty="0" smtClean="0">
                <a:latin typeface="Menlo Regular"/>
                <a:cs typeface="Menlo Regular"/>
              </a:rPr>
              <a:t> </a:t>
            </a:r>
            <a:r>
              <a:rPr lang="en-US" sz="1800" b="0" dirty="0" err="1" smtClean="0">
                <a:latin typeface="Menlo Regular"/>
                <a:cs typeface="Menlo Regular"/>
              </a:rPr>
              <a:t>ifup</a:t>
            </a:r>
            <a:r>
              <a:rPr lang="en-US" sz="1800" b="0" dirty="0" smtClean="0">
                <a:latin typeface="Menlo Regular"/>
                <a:cs typeface="Menlo Regular"/>
              </a:rPr>
              <a:t> eth0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the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6248400" cy="4343400"/>
          </a:xfrm>
        </p:spPr>
        <p:txBody>
          <a:bodyPr/>
          <a:lstStyle/>
          <a:p>
            <a:r>
              <a:rPr lang="en-US" dirty="0" smtClean="0"/>
              <a:t>Shutdown using the </a:t>
            </a:r>
            <a:r>
              <a:rPr lang="en-US" dirty="0" err="1" smtClean="0"/>
              <a:t>VirtualBox</a:t>
            </a:r>
            <a:r>
              <a:rPr lang="en-US" dirty="0" smtClean="0"/>
              <a:t> environment</a:t>
            </a:r>
          </a:p>
          <a:p>
            <a:pPr lvl="1"/>
            <a:r>
              <a:rPr lang="en-US" dirty="0" smtClean="0"/>
              <a:t>Machine / Close menu</a:t>
            </a:r>
          </a:p>
          <a:p>
            <a:r>
              <a:rPr lang="en-US" dirty="0" smtClean="0"/>
              <a:t>Option1: </a:t>
            </a:r>
            <a:r>
              <a:rPr lang="en-US" b="1" dirty="0" smtClean="0"/>
              <a:t>Save </a:t>
            </a:r>
            <a:r>
              <a:rPr lang="en-US" dirty="0" smtClean="0"/>
              <a:t>the machine state</a:t>
            </a:r>
          </a:p>
          <a:p>
            <a:pPr lvl="1"/>
            <a:r>
              <a:rPr lang="en-US" dirty="0" smtClean="0"/>
              <a:t>Saves the machine so it can be restarted exactly as it was</a:t>
            </a:r>
          </a:p>
          <a:p>
            <a:r>
              <a:rPr lang="en-US" dirty="0" smtClean="0"/>
              <a:t>Option 2: Send the </a:t>
            </a:r>
            <a:r>
              <a:rPr lang="en-US" b="1" dirty="0" smtClean="0"/>
              <a:t>shutdown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Same as shutting down from the OS</a:t>
            </a:r>
          </a:p>
          <a:p>
            <a:r>
              <a:rPr lang="en-US" dirty="0" smtClean="0"/>
              <a:t>Option 3: </a:t>
            </a:r>
            <a:r>
              <a:rPr lang="en-US" b="1" dirty="0" smtClean="0"/>
              <a:t>Power off </a:t>
            </a:r>
            <a:r>
              <a:rPr lang="en-US" dirty="0" smtClean="0"/>
              <a:t>the machine</a:t>
            </a:r>
          </a:p>
          <a:p>
            <a:pPr lvl="1"/>
            <a:r>
              <a:rPr lang="en-US" dirty="0" smtClean="0"/>
              <a:t>Pull the (virtual) plug – no shutdown steps taken.</a:t>
            </a:r>
          </a:p>
          <a:p>
            <a:endParaRPr lang="en-US" dirty="0" smtClean="0"/>
          </a:p>
          <a:p>
            <a:r>
              <a:rPr lang="en-US" dirty="0" smtClean="0"/>
              <a:t>Can also shutdown from the guest OS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167" r="7191" b="3561"/>
          <a:stretch>
            <a:fillRect/>
          </a:stretch>
        </p:blipFill>
        <p:spPr>
          <a:xfrm>
            <a:off x="6629400" y="2971800"/>
            <a:ext cx="3152931" cy="1981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Network Connection on Restart 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2950" y="1447800"/>
            <a:ext cx="6115050" cy="4343400"/>
          </a:xfrm>
        </p:spPr>
        <p:txBody>
          <a:bodyPr/>
          <a:lstStyle/>
          <a:p>
            <a:r>
              <a:rPr lang="en-US" dirty="0" smtClean="0"/>
              <a:t>The network may not reconnect when you restart a saved virtual machine.</a:t>
            </a:r>
          </a:p>
          <a:p>
            <a:r>
              <a:rPr lang="en-US" dirty="0" smtClean="0"/>
              <a:t>Adapter eth0 is no longer present!</a:t>
            </a:r>
          </a:p>
          <a:p>
            <a:r>
              <a:rPr lang="en-US" dirty="0" smtClean="0"/>
              <a:t>This happens when your host moved to a different network (office to home, …)</a:t>
            </a:r>
          </a:p>
          <a:p>
            <a:r>
              <a:rPr lang="en-US" dirty="0" smtClean="0"/>
              <a:t>The solution: restart the network manager daemon: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800" y="4357756"/>
            <a:ext cx="6172200" cy="150964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sudo</a:t>
            </a:r>
            <a:r>
              <a:rPr lang="en-US" sz="1800" b="0" dirty="0" smtClean="0">
                <a:latin typeface="Menlo Regular"/>
                <a:cs typeface="Menlo Regular"/>
              </a:rPr>
              <a:t> service </a:t>
            </a:r>
            <a:r>
              <a:rPr lang="en-US" sz="1800" b="0" dirty="0" err="1" smtClean="0">
                <a:latin typeface="Menlo Regular"/>
                <a:cs typeface="Menlo Regular"/>
              </a:rPr>
              <a:t>NetworkManager</a:t>
            </a:r>
            <a:r>
              <a:rPr lang="en-US" sz="1800" b="0" dirty="0" smtClean="0">
                <a:latin typeface="Menlo Regular"/>
                <a:cs typeface="Menlo Regular"/>
              </a:rPr>
              <a:t> restart</a:t>
            </a:r>
          </a:p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Stopping </a:t>
            </a:r>
            <a:r>
              <a:rPr lang="en-US" sz="1800" b="0" dirty="0" err="1" smtClean="0">
                <a:latin typeface="Menlo Regular"/>
                <a:cs typeface="Menlo Regular"/>
              </a:rPr>
              <a:t>NetworkManager</a:t>
            </a:r>
            <a:r>
              <a:rPr lang="en-US" sz="1800" b="0" dirty="0" smtClean="0">
                <a:latin typeface="Menlo Regular"/>
                <a:cs typeface="Menlo Regular"/>
              </a:rPr>
              <a:t> daemon:     [</a:t>
            </a:r>
            <a:r>
              <a:rPr lang="en-US" sz="1800" b="0" dirty="0" smtClean="0">
                <a:solidFill>
                  <a:srgbClr val="008000"/>
                </a:solidFill>
                <a:latin typeface="Menlo Regular"/>
                <a:cs typeface="Menlo Regular"/>
              </a:rPr>
              <a:t>OK</a:t>
            </a:r>
            <a:r>
              <a:rPr lang="en-US" sz="1800" b="0" dirty="0" smtClean="0">
                <a:latin typeface="Menlo Regular"/>
                <a:cs typeface="Menlo Regular"/>
              </a:rPr>
              <a:t>]</a:t>
            </a:r>
          </a:p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Setting network parameters...       [</a:t>
            </a:r>
            <a:r>
              <a:rPr lang="en-US" sz="1800" b="0" dirty="0" smtClean="0">
                <a:solidFill>
                  <a:srgbClr val="008000"/>
                </a:solidFill>
                <a:latin typeface="Menlo Regular"/>
                <a:cs typeface="Menlo Regular"/>
              </a:rPr>
              <a:t>OK</a:t>
            </a:r>
            <a:r>
              <a:rPr lang="en-US" sz="1800" b="0" dirty="0" smtClean="0">
                <a:latin typeface="Menlo Regular"/>
                <a:cs typeface="Menlo Regular"/>
              </a:rPr>
              <a:t>]</a:t>
            </a:r>
          </a:p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Starting </a:t>
            </a:r>
            <a:r>
              <a:rPr lang="en-US" sz="1800" b="0" dirty="0" err="1" smtClean="0">
                <a:latin typeface="Menlo Regular"/>
                <a:cs typeface="Menlo Regular"/>
              </a:rPr>
              <a:t>NetworkManager</a:t>
            </a:r>
            <a:r>
              <a:rPr lang="en-US" sz="1800" b="0" dirty="0" smtClean="0">
                <a:latin typeface="Menlo Regular"/>
                <a:cs typeface="Menlo Regular"/>
              </a:rPr>
              <a:t> daemon:     [</a:t>
            </a:r>
            <a:r>
              <a:rPr lang="en-US" sz="1800" b="0" dirty="0" smtClean="0">
                <a:solidFill>
                  <a:srgbClr val="008000"/>
                </a:solidFill>
                <a:latin typeface="Menlo Regular"/>
                <a:cs typeface="Menlo Regular"/>
              </a:rPr>
              <a:t>OK</a:t>
            </a:r>
            <a:r>
              <a:rPr lang="en-US" sz="1800" b="0" dirty="0" smtClean="0">
                <a:latin typeface="Menlo Regular"/>
                <a:cs typeface="Menlo Regular"/>
              </a:rPr>
              <a:t>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 l="71563" r="8750" b="83500"/>
          <a:stretch>
            <a:fillRect/>
          </a:stretch>
        </p:blipFill>
        <p:spPr>
          <a:xfrm>
            <a:off x="7197438" y="2819400"/>
            <a:ext cx="2327562" cy="1219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71563" r="8750" b="83500"/>
          <a:stretch>
            <a:fillRect/>
          </a:stretch>
        </p:blipFill>
        <p:spPr>
          <a:xfrm>
            <a:off x="7197436" y="1447800"/>
            <a:ext cx="2327564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71250" r="8594" b="83200"/>
          <a:stretch>
            <a:fillRect/>
          </a:stretch>
        </p:blipFill>
        <p:spPr>
          <a:xfrm>
            <a:off x="7184570" y="4191000"/>
            <a:ext cx="2340430" cy="1219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Accounts and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782050" cy="4876800"/>
          </a:xfrm>
        </p:spPr>
        <p:txBody>
          <a:bodyPr/>
          <a:lstStyle/>
          <a:p>
            <a:r>
              <a:rPr lang="en-US" sz="2000" b="1" dirty="0" smtClean="0"/>
              <a:t>Machine </a:t>
            </a:r>
            <a:r>
              <a:rPr lang="en-US" sz="2000" dirty="0" smtClean="0"/>
              <a:t>usernames and passwords</a:t>
            </a:r>
          </a:p>
          <a:p>
            <a:pPr lvl="1"/>
            <a:r>
              <a:rPr lang="en-US" sz="1800" b="1" dirty="0" smtClean="0"/>
              <a:t>root </a:t>
            </a:r>
            <a:r>
              <a:rPr lang="en-US" sz="1800" dirty="0" smtClean="0"/>
              <a:t>= oracle</a:t>
            </a:r>
          </a:p>
          <a:p>
            <a:pPr lvl="1"/>
            <a:r>
              <a:rPr lang="en-US" sz="1800" b="1" dirty="0" smtClean="0"/>
              <a:t>oracle </a:t>
            </a:r>
            <a:r>
              <a:rPr lang="en-US" sz="1800" dirty="0" smtClean="0"/>
              <a:t>= oracle</a:t>
            </a:r>
          </a:p>
          <a:p>
            <a:pPr lvl="1"/>
            <a:r>
              <a:rPr lang="en-US" sz="1800" b="1" dirty="0" smtClean="0"/>
              <a:t>spatial </a:t>
            </a:r>
            <a:r>
              <a:rPr lang="en-US" sz="1800" dirty="0" smtClean="0"/>
              <a:t>= spatial</a:t>
            </a:r>
          </a:p>
          <a:p>
            <a:pPr lvl="1"/>
            <a:r>
              <a:rPr lang="en-US" sz="1800" dirty="0" smtClean="0"/>
              <a:t>Do not login as root or oracle. If needed, just “</a:t>
            </a:r>
            <a:r>
              <a:rPr lang="en-US" sz="1800" dirty="0" err="1" smtClean="0"/>
              <a:t>su</a:t>
            </a:r>
            <a:r>
              <a:rPr lang="en-US" sz="1800" dirty="0" smtClean="0"/>
              <a:t>” or “</a:t>
            </a:r>
            <a:r>
              <a:rPr lang="en-US" sz="1800" dirty="0" err="1" smtClean="0"/>
              <a:t>sudo</a:t>
            </a:r>
            <a:r>
              <a:rPr lang="en-US" sz="1800" dirty="0" smtClean="0"/>
              <a:t>”</a:t>
            </a:r>
          </a:p>
          <a:p>
            <a:r>
              <a:rPr lang="en-US" sz="2000" b="1" dirty="0" smtClean="0"/>
              <a:t>Database </a:t>
            </a:r>
            <a:r>
              <a:rPr lang="en-US" sz="2000" dirty="0" smtClean="0"/>
              <a:t>usernames and passwords</a:t>
            </a:r>
          </a:p>
          <a:p>
            <a:pPr lvl="1"/>
            <a:r>
              <a:rPr lang="en-US" sz="1800" b="1" dirty="0" smtClean="0"/>
              <a:t>sys</a:t>
            </a:r>
            <a:r>
              <a:rPr lang="en-US" sz="1800" dirty="0" smtClean="0"/>
              <a:t>/oracle</a:t>
            </a:r>
          </a:p>
          <a:p>
            <a:pPr lvl="1"/>
            <a:r>
              <a:rPr lang="en-US" sz="1800" b="1" dirty="0" smtClean="0"/>
              <a:t>system</a:t>
            </a:r>
            <a:r>
              <a:rPr lang="en-US" sz="1800" dirty="0" smtClean="0"/>
              <a:t>/oracle</a:t>
            </a:r>
          </a:p>
          <a:p>
            <a:pPr lvl="1"/>
            <a:r>
              <a:rPr lang="en-US" sz="1800" b="1" dirty="0" err="1" smtClean="0"/>
              <a:t>scott</a:t>
            </a:r>
            <a:r>
              <a:rPr lang="en-US" sz="1800" dirty="0" smtClean="0"/>
              <a:t>/tiger</a:t>
            </a:r>
          </a:p>
          <a:p>
            <a:r>
              <a:rPr lang="en-US" sz="2000" b="1" dirty="0" smtClean="0"/>
              <a:t>Glassfish </a:t>
            </a:r>
            <a:r>
              <a:rPr lang="en-US" sz="2000" dirty="0" smtClean="0"/>
              <a:t>username and password</a:t>
            </a:r>
          </a:p>
          <a:p>
            <a:pPr lvl="1"/>
            <a:r>
              <a:rPr lang="en-US" sz="1800" dirty="0" smtClean="0"/>
              <a:t>admin/welcome1</a:t>
            </a:r>
          </a:p>
          <a:p>
            <a:r>
              <a:rPr lang="en-US" sz="2000" b="1" dirty="0" smtClean="0"/>
              <a:t>Database configuration</a:t>
            </a:r>
          </a:p>
          <a:p>
            <a:pPr lvl="1"/>
            <a:r>
              <a:rPr lang="en-US" sz="1800" dirty="0" smtClean="0"/>
              <a:t>ORACLE_HOME = /home/oracle/app/oracle/product/12.2.0/dbhome_1</a:t>
            </a:r>
          </a:p>
          <a:p>
            <a:pPr lvl="1"/>
            <a:r>
              <a:rPr lang="en-US" sz="1800" dirty="0" smtClean="0"/>
              <a:t>Service name = orcl122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Configuration of the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VirtualBox</a:t>
            </a:r>
            <a:r>
              <a:rPr lang="en-US" dirty="0" smtClean="0"/>
              <a:t> manager to see the configuration.</a:t>
            </a:r>
          </a:p>
          <a:p>
            <a:pPr lvl="1"/>
            <a:r>
              <a:rPr lang="en-US" dirty="0" smtClean="0"/>
              <a:t>Select virtual machine and click Settings.</a:t>
            </a:r>
          </a:p>
          <a:p>
            <a:r>
              <a:rPr lang="en-US" dirty="0" smtClean="0"/>
              <a:t>Memory: 2 GB RAM</a:t>
            </a:r>
          </a:p>
          <a:p>
            <a:r>
              <a:rPr lang="en-US" dirty="0" smtClean="0"/>
              <a:t>CPU: single </a:t>
            </a:r>
            <a:r>
              <a:rPr lang="en-US" dirty="0" err="1" smtClean="0"/>
              <a:t>cpu</a:t>
            </a:r>
            <a:r>
              <a:rPr lang="en-US" dirty="0" smtClean="0"/>
              <a:t>, single core, 64bit</a:t>
            </a:r>
          </a:p>
          <a:p>
            <a:r>
              <a:rPr lang="en-US" dirty="0" smtClean="0"/>
              <a:t>Disk: one virtual drive (32GB)</a:t>
            </a:r>
          </a:p>
          <a:p>
            <a:pPr lvl="1"/>
            <a:r>
              <a:rPr lang="en-US" dirty="0" smtClean="0"/>
              <a:t>Drives are stored as “sparse” files. Only used blocks are stored</a:t>
            </a:r>
          </a:p>
          <a:p>
            <a:pPr lvl="1"/>
            <a:r>
              <a:rPr lang="en-US" dirty="0" smtClean="0"/>
              <a:t>Actual on disk is approximately 20 GB</a:t>
            </a:r>
          </a:p>
          <a:p>
            <a:r>
              <a:rPr lang="en-US" dirty="0" smtClean="0"/>
              <a:t>Network: one NAT adapter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of Memory Stick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5702300" cy="485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914400" y="1371600"/>
            <a:ext cx="5791200" cy="2438400"/>
          </a:xfrm>
          <a:prstGeom prst="rect">
            <a:avLst/>
          </a:prstGeom>
          <a:noFill/>
          <a:ln w="38100" cap="flat" cmpd="sng" algn="ctr">
            <a:solidFill>
              <a:srgbClr val="FD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14400" y="3810000"/>
            <a:ext cx="5791200" cy="762000"/>
          </a:xfrm>
          <a:prstGeom prst="rect">
            <a:avLst/>
          </a:prstGeom>
          <a:noFill/>
          <a:ln w="38100" cap="flat" cmpd="sng" algn="ctr">
            <a:solidFill>
              <a:srgbClr val="FD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14400" y="4572000"/>
            <a:ext cx="5791200" cy="1295400"/>
          </a:xfrm>
          <a:prstGeom prst="rect">
            <a:avLst/>
          </a:prstGeom>
          <a:noFill/>
          <a:ln w="38100" cap="flat" cmpd="sng" algn="ctr">
            <a:solidFill>
              <a:srgbClr val="FD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3886200"/>
            <a:ext cx="2209800" cy="374461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1828800"/>
            <a:ext cx="2209800" cy="65146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Workshop Material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5029200"/>
            <a:ext cx="2209800" cy="374461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Virtualbox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1" y="76200"/>
            <a:ext cx="5388439" cy="4113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750"/>
          <a:stretch>
            <a:fillRect/>
          </a:stretch>
        </p:blipFill>
        <p:spPr>
          <a:xfrm>
            <a:off x="4232476" y="2057400"/>
            <a:ext cx="5397629" cy="4084967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Configuration of the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Operating system: </a:t>
            </a:r>
          </a:p>
          <a:p>
            <a:pPr lvl="1"/>
            <a:r>
              <a:rPr lang="en-US" dirty="0" smtClean="0"/>
              <a:t>Oracle Enterprise Linux 6 (OEL6 6.3)</a:t>
            </a:r>
          </a:p>
          <a:p>
            <a:r>
              <a:rPr lang="en-US" dirty="0" smtClean="0"/>
              <a:t>Database:</a:t>
            </a:r>
          </a:p>
          <a:p>
            <a:pPr lvl="1"/>
            <a:r>
              <a:rPr lang="en-US" dirty="0" smtClean="0"/>
              <a:t>Oracle RDBMS 12.2.0.1</a:t>
            </a:r>
          </a:p>
          <a:p>
            <a:r>
              <a:rPr lang="en-US" dirty="0" smtClean="0"/>
              <a:t>Application server:</a:t>
            </a:r>
          </a:p>
          <a:p>
            <a:pPr lvl="1"/>
            <a:r>
              <a:rPr lang="en-US" dirty="0" err="1" smtClean="0"/>
              <a:t>GlassFish</a:t>
            </a:r>
            <a:r>
              <a:rPr lang="en-US" dirty="0" smtClean="0"/>
              <a:t> Server Open Source Edition 4.1</a:t>
            </a:r>
          </a:p>
          <a:p>
            <a:r>
              <a:rPr lang="en-US" dirty="0" err="1" smtClean="0"/>
              <a:t>SQLDeveloper</a:t>
            </a:r>
            <a:r>
              <a:rPr lang="en-US" dirty="0" smtClean="0"/>
              <a:t> 4.1.0</a:t>
            </a:r>
          </a:p>
          <a:p>
            <a:r>
              <a:rPr lang="en-US" dirty="0" err="1" smtClean="0"/>
              <a:t>Mapbuilder</a:t>
            </a:r>
            <a:r>
              <a:rPr lang="en-US" dirty="0" smtClean="0"/>
              <a:t>, Raster Viewer, </a:t>
            </a:r>
            <a:r>
              <a:rPr lang="en-US" dirty="0" err="1" smtClean="0"/>
              <a:t>Georaster</a:t>
            </a:r>
            <a:r>
              <a:rPr lang="en-US" dirty="0" smtClean="0"/>
              <a:t> ETL, </a:t>
            </a:r>
            <a:r>
              <a:rPr lang="en-US" dirty="0" err="1" smtClean="0"/>
              <a:t>Mapviewer</a:t>
            </a:r>
            <a:endParaRPr lang="en-US" dirty="0" smtClean="0"/>
          </a:p>
          <a:p>
            <a:r>
              <a:rPr lang="en-US" dirty="0" err="1" smtClean="0"/>
              <a:t>VirtualBox</a:t>
            </a:r>
            <a:r>
              <a:rPr lang="en-US" dirty="0" smtClean="0"/>
              <a:t> extensions</a:t>
            </a:r>
          </a:p>
          <a:p>
            <a:pPr lvl="1"/>
            <a:r>
              <a:rPr lang="en-US" dirty="0" smtClean="0"/>
              <a:t>Full mouse, keyboard and clipboard integration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371600"/>
            <a:ext cx="8166100" cy="4495800"/>
          </a:xfrm>
        </p:spPr>
        <p:txBody>
          <a:bodyPr/>
          <a:lstStyle/>
          <a:p>
            <a:r>
              <a:rPr lang="en-US" dirty="0" smtClean="0"/>
              <a:t>One NAT adapter configured</a:t>
            </a:r>
          </a:p>
          <a:p>
            <a:pPr lvl="1"/>
            <a:r>
              <a:rPr lang="en-US" dirty="0" smtClean="0"/>
              <a:t>Allows the VM to “dial-out” to the external world using your host machine internet connection (wired or wireless)</a:t>
            </a:r>
          </a:p>
          <a:p>
            <a:pPr lvl="1"/>
            <a:r>
              <a:rPr lang="en-US" dirty="0" smtClean="0"/>
              <a:t>Does </a:t>
            </a:r>
            <a:r>
              <a:rPr lang="en-US" b="1" dirty="0" smtClean="0"/>
              <a:t>not </a:t>
            </a:r>
            <a:r>
              <a:rPr lang="en-US" dirty="0" smtClean="0"/>
              <a:t>allow external access to your VM</a:t>
            </a:r>
          </a:p>
          <a:p>
            <a:r>
              <a:rPr lang="en-US" dirty="0" smtClean="0"/>
              <a:t>If needed, consider the following options: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Add a HOST ONLY adapter</a:t>
            </a:r>
          </a:p>
          <a:p>
            <a:pPr lvl="2"/>
            <a:r>
              <a:rPr lang="en-US" dirty="0" smtClean="0"/>
              <a:t>Allows access from your host only 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Or replace the NAT adapter with BRIDGED </a:t>
            </a:r>
            <a:r>
              <a:rPr lang="en-US" dirty="0" err="1" smtClean="0"/>
              <a:t>adapter(s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Directly connects your VM to the LAN</a:t>
            </a:r>
          </a:p>
          <a:p>
            <a:pPr lvl="2"/>
            <a:r>
              <a:rPr lang="en-US" dirty="0" smtClean="0"/>
              <a:t>May need two bridged adapters: one for WIFI, one for Ethernet</a:t>
            </a:r>
          </a:p>
          <a:p>
            <a:r>
              <a:rPr lang="en-US" dirty="0" smtClean="0"/>
              <a:t>See the Virtual Box manual – “Virtual Networking”</a:t>
            </a:r>
          </a:p>
          <a:p>
            <a:pPr lvl="1"/>
            <a:r>
              <a:rPr lang="en-US" dirty="0" smtClean="0"/>
              <a:t>https://www.virtualbox.org/manual/ch06.html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NAT adapter is configured with port forwarding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Allows you to connect to applications running on the VM directly from your host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0900"/>
            <a:ext cx="7493000" cy="21463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Telnet/</a:t>
            </a:r>
            <a:r>
              <a:rPr lang="en-US" dirty="0" err="1" smtClean="0"/>
              <a:t>ssh</a:t>
            </a:r>
            <a:r>
              <a:rPr lang="en-US" dirty="0" smtClean="0"/>
              <a:t> (notice the explicit port number 2222)</a:t>
            </a:r>
          </a:p>
          <a:p>
            <a:endParaRPr lang="en-US" dirty="0" smtClean="0"/>
          </a:p>
          <a:p>
            <a:r>
              <a:rPr lang="en-US" dirty="0" err="1" smtClean="0"/>
              <a:t>sqlplus</a:t>
            </a:r>
            <a:r>
              <a:rPr lang="en-US" dirty="0" smtClean="0"/>
              <a:t> (use the same connect string for other tools)</a:t>
            </a:r>
          </a:p>
          <a:p>
            <a:endParaRPr lang="en-US" dirty="0" smtClean="0"/>
          </a:p>
          <a:p>
            <a:r>
              <a:rPr lang="en-US" dirty="0" smtClean="0"/>
              <a:t>Enterprise manager</a:t>
            </a:r>
          </a:p>
          <a:p>
            <a:endParaRPr lang="en-US" dirty="0" smtClean="0"/>
          </a:p>
          <a:p>
            <a:r>
              <a:rPr lang="en-US" dirty="0" smtClean="0"/>
              <a:t>Glassfish console</a:t>
            </a:r>
          </a:p>
          <a:p>
            <a:endParaRPr lang="en-US" dirty="0" smtClean="0"/>
          </a:p>
          <a:p>
            <a:r>
              <a:rPr lang="en-US" dirty="0" err="1" smtClean="0"/>
              <a:t>Mapviewer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7200" y="2092151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ssh</a:t>
            </a:r>
            <a:r>
              <a:rPr lang="en-US" sz="1800" b="0" dirty="0" smtClean="0">
                <a:latin typeface="Menlo Regular"/>
                <a:cs typeface="Menlo Regular"/>
              </a:rPr>
              <a:t> -p2222 </a:t>
            </a:r>
            <a:r>
              <a:rPr lang="en-US" sz="1800" b="0" dirty="0" err="1" smtClean="0">
                <a:latin typeface="Menlo Regular"/>
                <a:cs typeface="Menlo Regular"/>
              </a:rPr>
              <a:t>spatial@localhost</a:t>
            </a:r>
            <a:endParaRPr lang="en-US" sz="1800" b="0" dirty="0" smtClean="0"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930351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sqlplus</a:t>
            </a:r>
            <a:r>
              <a:rPr lang="en-US" sz="1800" b="0" dirty="0" smtClean="0">
                <a:latin typeface="Menlo Regular"/>
                <a:cs typeface="Menlo Regular"/>
              </a:rPr>
              <a:t> </a:t>
            </a:r>
            <a:r>
              <a:rPr lang="en-US" sz="1800" b="0" dirty="0" err="1" smtClean="0">
                <a:latin typeface="Menlo Regular"/>
                <a:cs typeface="Menlo Regular"/>
              </a:rPr>
              <a:t>scott</a:t>
            </a:r>
            <a:r>
              <a:rPr lang="en-US" sz="1800" b="0" dirty="0" smtClean="0">
                <a:latin typeface="Menlo Regular"/>
                <a:cs typeface="Menlo Regular"/>
              </a:rPr>
              <a:t>/tiger@localhost:1521/orcl122</a:t>
            </a:r>
            <a:endParaRPr lang="en-US" sz="1800" b="0" dirty="0" smtClean="0">
              <a:latin typeface="Menlo Regular"/>
              <a:cs typeface="Menlo Regula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733800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http://localhost:5500/em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606751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https://localhost:4848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562600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http://localhost:8080/mapviewer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cut and paste from the guest (the VM) to the host stops working. </a:t>
            </a:r>
          </a:p>
          <a:p>
            <a:r>
              <a:rPr lang="en-US" dirty="0" smtClean="0"/>
              <a:t>When that happens, just restart the process that handles the clipboard: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429000"/>
            <a:ext cx="8991600" cy="73404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pkill</a:t>
            </a:r>
            <a:r>
              <a:rPr lang="en-US" sz="1800" b="0" dirty="0" smtClean="0">
                <a:latin typeface="Menlo Regular"/>
                <a:cs typeface="Menlo Regular"/>
              </a:rPr>
              <a:t> '</a:t>
            </a:r>
            <a:r>
              <a:rPr lang="en-US" sz="1800" b="0" dirty="0" err="1" smtClean="0">
                <a:latin typeface="Menlo Regular"/>
                <a:cs typeface="Menlo Regular"/>
              </a:rPr>
              <a:t>VBoxClient</a:t>
            </a:r>
            <a:r>
              <a:rPr lang="en-US" sz="1800" b="0" dirty="0" smtClean="0">
                <a:latin typeface="Menlo Regular"/>
                <a:cs typeface="Menlo Regular"/>
              </a:rPr>
              <a:t> --clipboard' -</a:t>
            </a:r>
            <a:r>
              <a:rPr lang="en-US" sz="1800" b="0" dirty="0" err="1" smtClean="0">
                <a:latin typeface="Menlo Regular"/>
                <a:cs typeface="Menlo Regular"/>
              </a:rPr>
              <a:t>f</a:t>
            </a:r>
            <a:r>
              <a:rPr lang="en-US" sz="1800" b="0" dirty="0" smtClean="0">
                <a:latin typeface="Menlo Regular"/>
                <a:cs typeface="Menlo Regular"/>
              </a:rPr>
              <a:t> </a:t>
            </a:r>
          </a:p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$ </a:t>
            </a:r>
            <a:r>
              <a:rPr lang="en-US" sz="1800" b="0" dirty="0" err="1" smtClean="0">
                <a:latin typeface="Menlo Regular"/>
                <a:cs typeface="Menlo Regular"/>
              </a:rPr>
              <a:t>VBoxClient</a:t>
            </a:r>
            <a:r>
              <a:rPr lang="en-US" sz="1800" b="0" dirty="0" smtClean="0">
                <a:latin typeface="Menlo Regular"/>
                <a:cs typeface="Menlo Regular"/>
              </a:rPr>
              <a:t> --clipboard</a:t>
            </a:r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your own VM</a:t>
            </a:r>
            <a:br>
              <a:rPr lang="en-US" dirty="0" smtClean="0"/>
            </a:br>
            <a:r>
              <a:rPr lang="en-US" sz="2400" i="1" dirty="0" smtClean="0"/>
              <a:t>in 10 easy steps!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2950" y="1295400"/>
            <a:ext cx="8166100" cy="3733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Download and install Virtual Box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Download Oracle Enterprise Linux installation kit (ISO file)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Download Oracle Database 12c Release 1 installation kit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new VM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Connect OEL kit (ISO file) to virtual CD drive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Boot VM from CD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Install OEL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Setup shared folders to access Oracle 12cR2 kit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Install Oracle 12cR2 and create starter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Download and install other tools (GDAL etc)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013652"/>
            <a:ext cx="8382000" cy="10823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Many guides available on line. For example:</a:t>
            </a:r>
          </a:p>
          <a:p>
            <a:r>
              <a:rPr lang="en-US" b="0" dirty="0" smtClean="0">
                <a:hlinkClick r:id="rId2"/>
              </a:rPr>
              <a:t>http://technology.amis.nl/2013/06/29/how-to-create-a-virtual-box-vm-with-oracle-enterprise-linux-inside-a-dummy-guide/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Workshop Virtual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Copy all material from memory 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Install Oracle Virtual Box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Import the virtual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Setup shared Folders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the virtual machine</a:t>
            </a:r>
          </a:p>
          <a:p>
            <a:pPr marL="457200" indent="-457200">
              <a:buFont typeface="Wingdings" charset="2"/>
              <a:buChar char="ü"/>
            </a:pPr>
            <a:endParaRPr lang="en-US" dirty="0" smtClean="0"/>
          </a:p>
          <a:p>
            <a:pPr marL="457200" indent="-457200">
              <a:buFont typeface="Wingdings" charset="2"/>
              <a:buChar char="ü"/>
            </a:pPr>
            <a:r>
              <a:rPr lang="en-US" dirty="0" smtClean="0"/>
              <a:t>Virtual machine configuration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dirty="0" smtClean="0"/>
              <a:t>Accounts and passwords</a:t>
            </a:r>
          </a:p>
          <a:p>
            <a:pPr marL="457200" indent="-457200">
              <a:buFont typeface="Wingdings" charset="2"/>
              <a:buChar char="ü"/>
            </a:pPr>
            <a:r>
              <a:rPr lang="en-US" dirty="0" smtClean="0"/>
              <a:t>Network access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Oracle Virtual Box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on Windows, Linux, </a:t>
            </a:r>
            <a:r>
              <a:rPr lang="en-US" dirty="0" err="1" smtClean="0"/>
              <a:t>MacOSX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Supports virtual machines in any x86 or x64 OS</a:t>
            </a:r>
          </a:p>
          <a:p>
            <a:pPr lvl="1"/>
            <a:r>
              <a:rPr lang="en-US" dirty="0" smtClean="0"/>
              <a:t>Windows, Linux, Solaris</a:t>
            </a:r>
          </a:p>
          <a:p>
            <a:r>
              <a:rPr lang="en-US" dirty="0" smtClean="0"/>
              <a:t>Download from </a:t>
            </a:r>
            <a:r>
              <a:rPr lang="en-US" dirty="0" smtClean="0">
                <a:hlinkClick r:id="rId2"/>
              </a:rPr>
              <a:t>http://www.virtualbox.org</a:t>
            </a:r>
            <a:endParaRPr lang="en-US" dirty="0" smtClean="0"/>
          </a:p>
          <a:p>
            <a:r>
              <a:rPr lang="en-US" dirty="0" smtClean="0"/>
              <a:t>Manual: </a:t>
            </a:r>
            <a:r>
              <a:rPr lang="en-US" dirty="0" smtClean="0">
                <a:hlinkClick r:id="rId3"/>
              </a:rPr>
              <a:t>https://www.virtualbox.org/manual/UserManual.html</a:t>
            </a:r>
            <a:endParaRPr lang="en-US" dirty="0" smtClean="0"/>
          </a:p>
          <a:p>
            <a:r>
              <a:rPr lang="en-US" dirty="0" smtClean="0"/>
              <a:t>Also install the Extension Pack</a:t>
            </a:r>
          </a:p>
          <a:p>
            <a:endParaRPr lang="en-US" dirty="0" smtClean="0"/>
          </a:p>
          <a:p>
            <a:r>
              <a:rPr lang="en-US" b="1" dirty="0" smtClean="0"/>
              <a:t>host</a:t>
            </a:r>
            <a:r>
              <a:rPr lang="en-US" dirty="0" smtClean="0"/>
              <a:t> = your machine (laptop or desktop)</a:t>
            </a:r>
          </a:p>
          <a:p>
            <a:r>
              <a:rPr lang="en-US" b="1" dirty="0" smtClean="0"/>
              <a:t>guest</a:t>
            </a:r>
            <a:r>
              <a:rPr lang="en-US" dirty="0" smtClean="0"/>
              <a:t> = a virtual machine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Virtual Machine Appliance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Only if you downloaded the material from the web</a:t>
            </a:r>
          </a:p>
          <a:p>
            <a:r>
              <a:rPr lang="en-US" dirty="0" smtClean="0"/>
              <a:t>The VM appliance file (OVA) is split into many small files</a:t>
            </a:r>
          </a:p>
          <a:p>
            <a:r>
              <a:rPr lang="en-US" dirty="0" smtClean="0"/>
              <a:t>Need to reassemble it first 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Check that the checksum is correct. Should be the same as the checksum in file checksum.md5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3124200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cat Spatial-</a:t>
            </a:r>
            <a:r>
              <a:rPr lang="en-US" sz="1800" b="0" dirty="0" err="1" smtClean="0">
                <a:latin typeface="Menlo Regular"/>
                <a:cs typeface="Menlo Regular"/>
              </a:rPr>
              <a:t>Workshop.ova.part</a:t>
            </a:r>
            <a:r>
              <a:rPr lang="en-US" sz="1800" b="0" dirty="0" smtClean="0">
                <a:latin typeface="Menlo Regular"/>
                <a:cs typeface="Menlo Regular"/>
              </a:rPr>
              <a:t>-* &gt; Spatial-</a:t>
            </a:r>
            <a:r>
              <a:rPr lang="en-US" sz="1800" b="0" dirty="0" err="1" smtClean="0">
                <a:latin typeface="Menlo Regular"/>
                <a:cs typeface="Menlo Regular"/>
              </a:rPr>
              <a:t>Workshop.ova</a:t>
            </a:r>
            <a:endParaRPr lang="en-US" sz="1800" b="0" dirty="0" smtClean="0">
              <a:latin typeface="Menlo Regular"/>
              <a:cs typeface="Menl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4911551"/>
            <a:ext cx="8991600" cy="34624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88900" dir="138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800" b="0" dirty="0" smtClean="0">
                <a:latin typeface="Menlo Regular"/>
                <a:cs typeface="Menlo Regular"/>
              </a:rPr>
              <a:t>md5 Spatial-</a:t>
            </a:r>
            <a:r>
              <a:rPr lang="en-US" sz="1800" b="0" dirty="0" err="1" smtClean="0">
                <a:latin typeface="Menlo Regular"/>
                <a:cs typeface="Menlo Regular"/>
              </a:rPr>
              <a:t>Workshop.ova</a:t>
            </a:r>
            <a:endParaRPr lang="en-US" sz="1800" b="0" dirty="0" smtClean="0">
              <a:latin typeface="Menlo Regular"/>
              <a:cs typeface="Menlo Regular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Import the Virtual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Start </a:t>
            </a:r>
            <a:r>
              <a:rPr lang="en-US" dirty="0" err="1" smtClean="0"/>
              <a:t>VirtualBox</a:t>
            </a:r>
            <a:r>
              <a:rPr lang="en-US" dirty="0" smtClean="0"/>
              <a:t> Manager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“File” menu, then “Import Appliance”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Select file </a:t>
            </a:r>
            <a:r>
              <a:rPr lang="en-US" b="1" dirty="0" smtClean="0"/>
              <a:t>spatial-</a:t>
            </a:r>
            <a:r>
              <a:rPr lang="en-US" b="1" dirty="0" err="1" smtClean="0"/>
              <a:t>workshop.ova</a:t>
            </a:r>
            <a:endParaRPr lang="en-US" b="1" dirty="0" smtClean="0"/>
          </a:p>
          <a:p>
            <a:pPr>
              <a:buFont typeface="Wingdings" charset="2"/>
              <a:buChar char="ü"/>
            </a:pPr>
            <a:r>
              <a:rPr lang="en-US" dirty="0" smtClean="0"/>
              <a:t>Takes from 5 to 10 minutes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Needs some 20GB on disk</a:t>
            </a:r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pPr lvl="1">
              <a:buFont typeface="Wingdings" charset="2"/>
              <a:buChar char="ü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531" b="86421"/>
          <a:stretch>
            <a:fillRect/>
          </a:stretch>
        </p:blipFill>
        <p:spPr>
          <a:xfrm>
            <a:off x="838200" y="4114800"/>
            <a:ext cx="8686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688" b="31250"/>
          <a:stretch>
            <a:fillRect/>
          </a:stretch>
        </p:blipFill>
        <p:spPr>
          <a:xfrm>
            <a:off x="838200" y="87457"/>
            <a:ext cx="8670759" cy="608474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ounded Rectangle 5"/>
          <p:cNvSpPr/>
          <p:nvPr/>
        </p:nvSpPr>
        <p:spPr bwMode="auto">
          <a:xfrm>
            <a:off x="3505200" y="2590800"/>
            <a:ext cx="4876800" cy="6096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39688" b="31250"/>
          <a:stretch>
            <a:fillRect/>
          </a:stretch>
        </p:blipFill>
        <p:spPr>
          <a:xfrm>
            <a:off x="838200" y="109135"/>
            <a:ext cx="8510338" cy="606306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6705600" y="5638800"/>
            <a:ext cx="990600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cle">
  <a:themeElements>
    <a:clrScheme name="Oracle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FEAAAA"/>
      </a:accent5>
      <a:accent6>
        <a:srgbClr val="AEAEAE"/>
      </a:accent6>
      <a:hlink>
        <a:srgbClr val="4D4D4D"/>
      </a:hlink>
      <a:folHlink>
        <a:srgbClr val="667263"/>
      </a:folHlink>
    </a:clrScheme>
    <a:fontScheme name="Orac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Oracle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Designs\Oracle.pot</Template>
  <TotalTime>114586</TotalTime>
  <Words>1297</Words>
  <Application>Microsoft Macintosh PowerPoint</Application>
  <PresentationFormat>A4 Paper (210x297 mm)</PresentationFormat>
  <Paragraphs>237</Paragraphs>
  <Slides>37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Menlo Regular</vt:lpstr>
      <vt:lpstr>ＭＳ Ｐゴシック</vt:lpstr>
      <vt:lpstr>Times New Roman</vt:lpstr>
      <vt:lpstr>Wingdings</vt:lpstr>
      <vt:lpstr>Oracle</vt:lpstr>
      <vt:lpstr>PowerPoint Presentation</vt:lpstr>
      <vt:lpstr>Requirements</vt:lpstr>
      <vt:lpstr>Contents of Memory Stick</vt:lpstr>
      <vt:lpstr>Using the Workshop Virtual Machine</vt:lpstr>
      <vt:lpstr>Install Oracle Virtual Box</vt:lpstr>
      <vt:lpstr>Rebuild Virtual Machine Appliance File </vt:lpstr>
      <vt:lpstr>Import the Virtual Machine</vt:lpstr>
      <vt:lpstr>PowerPoint Presentation</vt:lpstr>
      <vt:lpstr>PowerPoint Presentation</vt:lpstr>
      <vt:lpstr>PowerPoint Presentation</vt:lpstr>
      <vt:lpstr>PowerPoint Presentation</vt:lpstr>
      <vt:lpstr>Using Snapshots</vt:lpstr>
      <vt:lpstr>PowerPoint Presentation</vt:lpstr>
      <vt:lpstr>PowerPoint Presentation</vt:lpstr>
      <vt:lpstr>Setup Shared Folders</vt:lpstr>
      <vt:lpstr>PowerPoint Presentation</vt:lpstr>
      <vt:lpstr>Mount Shared Folders on a running VM</vt:lpstr>
      <vt:lpstr>Starting the Virtual Machine</vt:lpstr>
      <vt:lpstr>PowerPoint Presentation</vt:lpstr>
      <vt:lpstr>PowerPoint Presentation</vt:lpstr>
      <vt:lpstr>Problems Starting the VM ?</vt:lpstr>
      <vt:lpstr>Configuring your keyboard</vt:lpstr>
      <vt:lpstr>PowerPoint Presentation</vt:lpstr>
      <vt:lpstr>Starting the Database</vt:lpstr>
      <vt:lpstr>Connecting to the Network</vt:lpstr>
      <vt:lpstr>Stopping the Virtual Machine</vt:lpstr>
      <vt:lpstr>No Network Connection on Restart ?</vt:lpstr>
      <vt:lpstr>Accounts and Passwords</vt:lpstr>
      <vt:lpstr>Hardware Configuration of the VM</vt:lpstr>
      <vt:lpstr>PowerPoint Presentation</vt:lpstr>
      <vt:lpstr>Software Configuration of the VM</vt:lpstr>
      <vt:lpstr>Network Access</vt:lpstr>
      <vt:lpstr>Port Forwarding</vt:lpstr>
      <vt:lpstr>Port Forwarding</vt:lpstr>
      <vt:lpstr>Known Issues</vt:lpstr>
      <vt:lpstr>Build your own VM in 10 easy steps!</vt:lpstr>
      <vt:lpstr>PowerPoint Presentation</vt:lpstr>
    </vt:vector>
  </TitlesOfParts>
  <Company>Oracle Corporation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Godfrind</dc:creator>
  <cp:lastModifiedBy>Microsoft Office User</cp:lastModifiedBy>
  <cp:revision>274</cp:revision>
  <dcterms:created xsi:type="dcterms:W3CDTF">2017-03-14T11:16:19Z</dcterms:created>
  <dcterms:modified xsi:type="dcterms:W3CDTF">2017-08-15T12:17:05Z</dcterms:modified>
</cp:coreProperties>
</file>